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60" r:id="rId2"/>
    <p:sldId id="261" r:id="rId3"/>
    <p:sldId id="262" r:id="rId4"/>
    <p:sldId id="290" r:id="rId5"/>
    <p:sldId id="312" r:id="rId6"/>
    <p:sldId id="293" r:id="rId7"/>
    <p:sldId id="292" r:id="rId8"/>
    <p:sldId id="296" r:id="rId9"/>
    <p:sldId id="314" r:id="rId10"/>
    <p:sldId id="294" r:id="rId11"/>
    <p:sldId id="316" r:id="rId12"/>
    <p:sldId id="315" r:id="rId13"/>
    <p:sldId id="297" r:id="rId14"/>
    <p:sldId id="298" r:id="rId15"/>
    <p:sldId id="301" r:id="rId16"/>
    <p:sldId id="302" r:id="rId17"/>
    <p:sldId id="304" r:id="rId18"/>
    <p:sldId id="307" r:id="rId19"/>
    <p:sldId id="306" r:id="rId20"/>
    <p:sldId id="300" r:id="rId21"/>
    <p:sldId id="303" r:id="rId22"/>
    <p:sldId id="29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pos="38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54A"/>
    <a:srgbClr val="2E2E3F"/>
    <a:srgbClr val="C20316"/>
    <a:srgbClr val="C7020C"/>
    <a:srgbClr val="FAEED8"/>
    <a:srgbClr val="FFF9D2"/>
    <a:srgbClr val="E90000"/>
    <a:srgbClr val="9E211B"/>
    <a:srgbClr val="FF9409"/>
    <a:srgbClr val="E3D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72"/>
      </p:cViewPr>
      <p:guideLst>
        <p:guide orient="horz" pos="2164"/>
        <p:guide pos="38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55F86-CAFB-483B-8D0D-A7F97928297D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2DF39-431D-4994-B3BB-94012333A8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2DF39-431D-4994-B3BB-94012333A88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134110" y="6545425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-19685"/>
            <a:ext cx="12192000" cy="6858000"/>
          </a:xfrm>
          <a:prstGeom prst="rect">
            <a:avLst/>
          </a:prstGeom>
        </p:spPr>
      </p:pic>
      <p:sp>
        <p:nvSpPr>
          <p:cNvPr id="4" name="三角形 3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6" name="任意形状 5"/>
          <p:cNvSpPr/>
          <p:nvPr/>
        </p:nvSpPr>
        <p:spPr>
          <a:xfrm rot="10800000">
            <a:off x="-1" y="-39089"/>
            <a:ext cx="9574308" cy="6897089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183429" h="3013636">
                <a:moveTo>
                  <a:pt x="4183429" y="3013636"/>
                </a:moveTo>
                <a:lnTo>
                  <a:pt x="2749076" y="3013636"/>
                </a:lnTo>
                <a:lnTo>
                  <a:pt x="0" y="319774"/>
                </a:lnTo>
                <a:lnTo>
                  <a:pt x="5876" y="0"/>
                </a:lnTo>
                <a:lnTo>
                  <a:pt x="4183429" y="0"/>
                </a:lnTo>
                <a:lnTo>
                  <a:pt x="4183429" y="3013636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0306" y="2617449"/>
            <a:ext cx="6125036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酒店数据采集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0306" y="3780477"/>
            <a:ext cx="6125036" cy="6521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</a:rPr>
              <a:t>小组：第五小组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三角形 39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6100" y="357505"/>
            <a:ext cx="3773805" cy="82105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8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想办法</a:t>
              </a:r>
              <a:r>
                <a:rPr lang="zh-CN" altLang="en-US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获取</a:t>
              </a:r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到数据</a:t>
              </a:r>
            </a:p>
          </p:txBody>
        </p:sp>
      </p:grpSp>
      <p:pic>
        <p:nvPicPr>
          <p:cNvPr id="41" name="图片 40" descr="C:\Users\A\Desktop\数据爬取.JPG数据爬取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35680" y="1913890"/>
            <a:ext cx="8656320" cy="4599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三角形 39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6100" y="357505"/>
            <a:ext cx="4513580" cy="82105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81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将酒店数据保存到本地</a:t>
              </a:r>
            </a:p>
          </p:txBody>
        </p:sp>
      </p:grpSp>
      <p:pic>
        <p:nvPicPr>
          <p:cNvPr id="41" name="图片 40" descr="C:\Users\A\Desktop\保存数据到本地.JPG保存数据到本地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35680" y="2028825"/>
            <a:ext cx="8656320" cy="4370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三角形 39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数据分析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854835" y="1971675"/>
            <a:ext cx="903922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#</a:t>
            </a:r>
            <a:r>
              <a:rPr lang="zh-CN" altLang="en-US" sz="2400"/>
              <a:t>关键代码</a:t>
            </a:r>
          </a:p>
          <a:p>
            <a:r>
              <a:rPr lang="zh-CN" altLang="en-US" sz="2400"/>
              <a:t>for i in city:</a:t>
            </a:r>
          </a:p>
          <a:p>
            <a:r>
              <a:rPr lang="zh-CN" altLang="en-US" sz="2400"/>
              <a:t>    with open("./hotel/" + i +"/assess.txt", "r", encoding="utf-8") as f:</a:t>
            </a:r>
          </a:p>
          <a:p>
            <a:r>
              <a:rPr lang="zh-CN" altLang="en-US" sz="2400"/>
              <a:t>        data = f.read()</a:t>
            </a:r>
          </a:p>
          <a:p>
            <a:r>
              <a:rPr lang="zh-CN" altLang="en-US" sz="2400"/>
              <a:t>    # print(data)</a:t>
            </a:r>
          </a:p>
          <a:p>
            <a:r>
              <a:rPr lang="zh-CN" altLang="en-US" sz="2400"/>
              <a:t>    words = jieba.lcut(data)</a:t>
            </a:r>
          </a:p>
          <a:p>
            <a:r>
              <a:rPr lang="zh-CN" altLang="en-US" sz="2400"/>
              <a:t>    result = " ".join(words)</a:t>
            </a:r>
          </a:p>
          <a:p>
            <a:r>
              <a:rPr lang="zh-CN" altLang="en-US"/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  <a:gd name="connsiteX0-13" fmla="*/ 4533903 w 4533903"/>
              <a:gd name="connsiteY0-14" fmla="*/ 3023308 h 3023308"/>
              <a:gd name="connsiteX1-15" fmla="*/ 3099550 w 4533903"/>
              <a:gd name="connsiteY1-16" fmla="*/ 3023308 h 3023308"/>
              <a:gd name="connsiteX2-17" fmla="*/ 0 w 4533903"/>
              <a:gd name="connsiteY2-18" fmla="*/ 0 h 3023308"/>
              <a:gd name="connsiteX3-19" fmla="*/ 356350 w 4533903"/>
              <a:gd name="connsiteY3-20" fmla="*/ 9672 h 3023308"/>
              <a:gd name="connsiteX4-21" fmla="*/ 4533903 w 4533903"/>
              <a:gd name="connsiteY4-22" fmla="*/ 9672 h 3023308"/>
              <a:gd name="connsiteX5-23" fmla="*/ 4533903 w 4533903"/>
              <a:gd name="connsiteY5-24" fmla="*/ 3023308 h 30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6625862" y="2796173"/>
            <a:ext cx="2566670" cy="975013"/>
            <a:chOff x="5567083" y="1079668"/>
            <a:chExt cx="2566670" cy="975013"/>
          </a:xfrm>
        </p:grpSpPr>
        <p:sp>
          <p:nvSpPr>
            <p:cNvPr id="9" name="矩形 8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24893" y="1079668"/>
              <a:ext cx="23088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使用到的技术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86282" y="1499794"/>
            <a:ext cx="4185465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PART.03</a:t>
            </a:r>
            <a:endParaRPr kumimoji="0" lang="zh-CN" altLang="en-US" sz="6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2339998" cy="821125"/>
            <a:chOff x="5567083" y="1079668"/>
            <a:chExt cx="2339998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6" y="1079668"/>
              <a:ext cx="208216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使用到的技术</a:t>
              </a:r>
            </a:p>
          </p:txBody>
        </p:sp>
      </p:grpSp>
      <p:cxnSp>
        <p:nvCxnSpPr>
          <p:cNvPr id="64" name="Straight Connector 13"/>
          <p:cNvCxnSpPr/>
          <p:nvPr/>
        </p:nvCxnSpPr>
        <p:spPr>
          <a:xfrm flipV="1">
            <a:off x="2202890" y="3769856"/>
            <a:ext cx="0" cy="389987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20"/>
          <p:cNvCxnSpPr/>
          <p:nvPr/>
        </p:nvCxnSpPr>
        <p:spPr>
          <a:xfrm flipV="1">
            <a:off x="4006450" y="3078730"/>
            <a:ext cx="0" cy="65969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4"/>
          <p:cNvCxnSpPr/>
          <p:nvPr/>
        </p:nvCxnSpPr>
        <p:spPr>
          <a:xfrm>
            <a:off x="7936630" y="4354137"/>
            <a:ext cx="0" cy="65969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28"/>
          <p:cNvCxnSpPr/>
          <p:nvPr/>
        </p:nvCxnSpPr>
        <p:spPr>
          <a:xfrm>
            <a:off x="9664627" y="3568904"/>
            <a:ext cx="0" cy="65969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32"/>
          <p:cNvCxnSpPr/>
          <p:nvPr/>
        </p:nvCxnSpPr>
        <p:spPr>
          <a:xfrm flipV="1">
            <a:off x="5937030" y="2650418"/>
            <a:ext cx="0" cy="65969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íŝ1ïḓê"/>
          <p:cNvSpPr/>
          <p:nvPr/>
        </p:nvSpPr>
        <p:spPr bwMode="auto">
          <a:xfrm>
            <a:off x="2188080" y="4627564"/>
            <a:ext cx="195116" cy="97559"/>
          </a:xfrm>
          <a:custGeom>
            <a:avLst/>
            <a:gdLst>
              <a:gd name="T0" fmla="*/ 32 w 32"/>
              <a:gd name="T1" fmla="*/ 8 h 16"/>
              <a:gd name="T2" fmla="*/ 24 w 32"/>
              <a:gd name="T3" fmla="*/ 8 h 16"/>
              <a:gd name="T4" fmla="*/ 16 w 32"/>
              <a:gd name="T5" fmla="*/ 0 h 16"/>
              <a:gd name="T6" fmla="*/ 8 w 32"/>
              <a:gd name="T7" fmla="*/ 8 h 16"/>
              <a:gd name="T8" fmla="*/ 0 w 32"/>
              <a:gd name="T9" fmla="*/ 8 h 16"/>
              <a:gd name="T10" fmla="*/ 0 w 32"/>
              <a:gd name="T11" fmla="*/ 16 h 16"/>
              <a:gd name="T12" fmla="*/ 32 w 32"/>
              <a:gd name="T13" fmla="*/ 16 h 16"/>
              <a:gd name="T14" fmla="*/ 32 w 32"/>
              <a:gd name="T15" fmla="*/ 8 h 16"/>
              <a:gd name="T16" fmla="*/ 16 w 32"/>
              <a:gd name="T17" fmla="*/ 12 h 16"/>
              <a:gd name="T18" fmla="*/ 12 w 32"/>
              <a:gd name="T19" fmla="*/ 8 h 16"/>
              <a:gd name="T20" fmla="*/ 16 w 32"/>
              <a:gd name="T21" fmla="*/ 4 h 16"/>
              <a:gd name="T22" fmla="*/ 20 w 32"/>
              <a:gd name="T23" fmla="*/ 8 h 16"/>
              <a:gd name="T24" fmla="*/ 16 w 32"/>
              <a:gd name="T25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" h="16">
                <a:moveTo>
                  <a:pt x="32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ubicBezTo>
                  <a:pt x="12" y="0"/>
                  <a:pt x="8" y="4"/>
                  <a:pt x="8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8"/>
                </a:lnTo>
                <a:close/>
                <a:moveTo>
                  <a:pt x="16" y="12"/>
                </a:moveTo>
                <a:cubicBezTo>
                  <a:pt x="14" y="12"/>
                  <a:pt x="12" y="10"/>
                  <a:pt x="12" y="8"/>
                </a:cubicBezTo>
                <a:cubicBezTo>
                  <a:pt x="12" y="6"/>
                  <a:pt x="14" y="4"/>
                  <a:pt x="16" y="4"/>
                </a:cubicBezTo>
                <a:cubicBezTo>
                  <a:pt x="18" y="4"/>
                  <a:pt x="20" y="6"/>
                  <a:pt x="20" y="8"/>
                </a:cubicBezTo>
                <a:cubicBezTo>
                  <a:pt x="20" y="10"/>
                  <a:pt x="18" y="12"/>
                  <a:pt x="16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440" tIns="45720" rIns="91440" bIns="45720"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74" name="islide"/>
          <p:cNvSpPr/>
          <p:nvPr/>
        </p:nvSpPr>
        <p:spPr bwMode="auto">
          <a:xfrm>
            <a:off x="1244616" y="4343229"/>
            <a:ext cx="2373814" cy="975188"/>
          </a:xfrm>
          <a:prstGeom prst="rect">
            <a:avLst/>
          </a:prstGeom>
          <a:solidFill>
            <a:srgbClr val="2E2E3F"/>
          </a:solidFill>
          <a:ln w="25400">
            <a:noFill/>
            <a:miter lim="800000"/>
          </a:ln>
        </p:spPr>
        <p:txBody>
          <a:bodyPr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76" name="îṩḷïḑe"/>
          <p:cNvSpPr/>
          <p:nvPr/>
        </p:nvSpPr>
        <p:spPr bwMode="auto">
          <a:xfrm>
            <a:off x="2987853" y="3867972"/>
            <a:ext cx="2373814" cy="975188"/>
          </a:xfrm>
          <a:prstGeom prst="rect">
            <a:avLst/>
          </a:prstGeom>
          <a:solidFill>
            <a:srgbClr val="E9554A"/>
          </a:solidFill>
          <a:ln w="25400">
            <a:noFill/>
            <a:miter lim="800000"/>
          </a:ln>
        </p:spPr>
        <p:txBody>
          <a:bodyPr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78" name="îšḷide"/>
          <p:cNvSpPr/>
          <p:nvPr/>
        </p:nvSpPr>
        <p:spPr bwMode="auto">
          <a:xfrm>
            <a:off x="4721669" y="3420019"/>
            <a:ext cx="2373814" cy="975188"/>
          </a:xfrm>
          <a:prstGeom prst="rect">
            <a:avLst/>
          </a:prstGeom>
          <a:solidFill>
            <a:srgbClr val="2E2E3F"/>
          </a:solidFill>
          <a:ln w="25400">
            <a:noFill/>
            <a:miter lim="800000"/>
          </a:ln>
        </p:spPr>
        <p:txBody>
          <a:bodyPr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80" name="ïşľíḋê"/>
          <p:cNvSpPr/>
          <p:nvPr/>
        </p:nvSpPr>
        <p:spPr bwMode="auto">
          <a:xfrm>
            <a:off x="6445649" y="2977465"/>
            <a:ext cx="2373814" cy="975188"/>
          </a:xfrm>
          <a:prstGeom prst="rect">
            <a:avLst/>
          </a:prstGeom>
          <a:solidFill>
            <a:srgbClr val="E9554A"/>
          </a:solidFill>
          <a:ln w="25400">
            <a:noFill/>
            <a:miter lim="800000"/>
          </a:ln>
        </p:spPr>
        <p:txBody>
          <a:bodyPr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82" name="í$ḷíďé"/>
          <p:cNvSpPr/>
          <p:nvPr/>
        </p:nvSpPr>
        <p:spPr bwMode="auto">
          <a:xfrm>
            <a:off x="8167829" y="2336084"/>
            <a:ext cx="2932359" cy="1391427"/>
          </a:xfrm>
          <a:prstGeom prst="rightArrow">
            <a:avLst>
              <a:gd name="adj1" fmla="val 69463"/>
              <a:gd name="adj2" fmla="val 28319"/>
            </a:avLst>
          </a:prstGeom>
          <a:solidFill>
            <a:srgbClr val="2E2E3F"/>
          </a:solidFill>
          <a:ln w="25400">
            <a:noFill/>
            <a:miter lim="800000"/>
          </a:ln>
        </p:spPr>
        <p:txBody>
          <a:bodyPr anchor="ctr"/>
          <a:lstStyle/>
          <a:p>
            <a:pPr algn="ctr"/>
            <a:endParaRPr sz="2490" dirty="0">
              <a:latin typeface="微软雅黑" panose="020B050302020402020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8870950" y="4343400"/>
            <a:ext cx="247777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wordcloud模块、</a:t>
            </a:r>
          </a:p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matplotlib模块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983615" y="2721610"/>
            <a:ext cx="2477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selenium模块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5715000" y="5146040"/>
            <a:ext cx="2477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jieba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库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3237230" y="2251710"/>
            <a:ext cx="2477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xpath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规范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5462270" y="1508125"/>
            <a:ext cx="247777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csv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数据格式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04340" y="4612640"/>
            <a:ext cx="1116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访问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64865" y="4097020"/>
            <a:ext cx="1116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26685" y="3576320"/>
            <a:ext cx="1116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保存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46265" y="3186430"/>
            <a:ext cx="1116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68105" y="2726690"/>
            <a:ext cx="1116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绘制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  <a:gd name="connsiteX0-13" fmla="*/ 4533903 w 4533903"/>
              <a:gd name="connsiteY0-14" fmla="*/ 3023308 h 3023308"/>
              <a:gd name="connsiteX1-15" fmla="*/ 3099550 w 4533903"/>
              <a:gd name="connsiteY1-16" fmla="*/ 3023308 h 3023308"/>
              <a:gd name="connsiteX2-17" fmla="*/ 0 w 4533903"/>
              <a:gd name="connsiteY2-18" fmla="*/ 0 h 3023308"/>
              <a:gd name="connsiteX3-19" fmla="*/ 356350 w 4533903"/>
              <a:gd name="connsiteY3-20" fmla="*/ 9672 h 3023308"/>
              <a:gd name="connsiteX4-21" fmla="*/ 4533903 w 4533903"/>
              <a:gd name="connsiteY4-22" fmla="*/ 9672 h 3023308"/>
              <a:gd name="connsiteX5-23" fmla="*/ 4533903 w 4533903"/>
              <a:gd name="connsiteY5-24" fmla="*/ 3023308 h 30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6625862" y="2796173"/>
            <a:ext cx="2558415" cy="975013"/>
            <a:chOff x="5567083" y="1079668"/>
            <a:chExt cx="2558415" cy="975013"/>
          </a:xfrm>
        </p:grpSpPr>
        <p:sp>
          <p:nvSpPr>
            <p:cNvPr id="9" name="矩形 8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24893" y="1079668"/>
              <a:ext cx="23006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3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成果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71042" y="1499794"/>
            <a:ext cx="4185465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PART.04</a:t>
            </a:r>
            <a:endParaRPr kumimoji="0" lang="zh-CN" altLang="en-US" sz="6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成果</a:t>
              </a:r>
            </a:p>
          </p:txBody>
        </p:sp>
      </p:grpSp>
      <p:sp>
        <p:nvSpPr>
          <p:cNvPr id="8" name="Shape 213"/>
          <p:cNvSpPr/>
          <p:nvPr/>
        </p:nvSpPr>
        <p:spPr>
          <a:xfrm>
            <a:off x="1043693" y="3463219"/>
            <a:ext cx="424053" cy="43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19" y="13500"/>
                </a:moveTo>
                <a:cubicBezTo>
                  <a:pt x="16026" y="13500"/>
                  <a:pt x="14632" y="14175"/>
                  <a:pt x="13935" y="15356"/>
                </a:cubicBezTo>
                <a:cubicBezTo>
                  <a:pt x="7839" y="12656"/>
                  <a:pt x="7839" y="12656"/>
                  <a:pt x="7839" y="12656"/>
                </a:cubicBezTo>
                <a:cubicBezTo>
                  <a:pt x="8187" y="12150"/>
                  <a:pt x="8361" y="11475"/>
                  <a:pt x="8361" y="10800"/>
                </a:cubicBezTo>
                <a:cubicBezTo>
                  <a:pt x="8361" y="10125"/>
                  <a:pt x="8187" y="9619"/>
                  <a:pt x="8013" y="9113"/>
                </a:cubicBezTo>
                <a:cubicBezTo>
                  <a:pt x="14110" y="6412"/>
                  <a:pt x="14110" y="6412"/>
                  <a:pt x="14110" y="6412"/>
                </a:cubicBezTo>
                <a:cubicBezTo>
                  <a:pt x="14806" y="7425"/>
                  <a:pt x="16026" y="8100"/>
                  <a:pt x="17419" y="8100"/>
                </a:cubicBezTo>
                <a:cubicBezTo>
                  <a:pt x="19684" y="8100"/>
                  <a:pt x="21600" y="6244"/>
                  <a:pt x="21600" y="4050"/>
                </a:cubicBezTo>
                <a:cubicBezTo>
                  <a:pt x="21600" y="1856"/>
                  <a:pt x="19684" y="0"/>
                  <a:pt x="17419" y="0"/>
                </a:cubicBezTo>
                <a:cubicBezTo>
                  <a:pt x="15155" y="0"/>
                  <a:pt x="13239" y="1856"/>
                  <a:pt x="13239" y="4050"/>
                </a:cubicBezTo>
                <a:cubicBezTo>
                  <a:pt x="13239" y="4388"/>
                  <a:pt x="13239" y="4894"/>
                  <a:pt x="13413" y="5231"/>
                </a:cubicBezTo>
                <a:cubicBezTo>
                  <a:pt x="7142" y="7931"/>
                  <a:pt x="7142" y="7931"/>
                  <a:pt x="7142" y="7931"/>
                </a:cubicBezTo>
                <a:cubicBezTo>
                  <a:pt x="6445" y="7256"/>
                  <a:pt x="5400" y="6750"/>
                  <a:pt x="4181" y="6750"/>
                </a:cubicBezTo>
                <a:cubicBezTo>
                  <a:pt x="1916" y="6750"/>
                  <a:pt x="0" y="8606"/>
                  <a:pt x="0" y="10800"/>
                </a:cubicBezTo>
                <a:cubicBezTo>
                  <a:pt x="0" y="12994"/>
                  <a:pt x="1916" y="14850"/>
                  <a:pt x="4181" y="14850"/>
                </a:cubicBezTo>
                <a:cubicBezTo>
                  <a:pt x="5226" y="14850"/>
                  <a:pt x="6271" y="14513"/>
                  <a:pt x="6968" y="13838"/>
                </a:cubicBezTo>
                <a:cubicBezTo>
                  <a:pt x="13413" y="16537"/>
                  <a:pt x="13413" y="16537"/>
                  <a:pt x="13413" y="16537"/>
                </a:cubicBezTo>
                <a:cubicBezTo>
                  <a:pt x="13239" y="16875"/>
                  <a:pt x="13239" y="17213"/>
                  <a:pt x="13239" y="17550"/>
                </a:cubicBezTo>
                <a:cubicBezTo>
                  <a:pt x="13239" y="19744"/>
                  <a:pt x="15155" y="21600"/>
                  <a:pt x="17419" y="21600"/>
                </a:cubicBezTo>
                <a:cubicBezTo>
                  <a:pt x="19684" y="21600"/>
                  <a:pt x="21600" y="19744"/>
                  <a:pt x="21600" y="17550"/>
                </a:cubicBezTo>
                <a:cubicBezTo>
                  <a:pt x="21600" y="15356"/>
                  <a:pt x="19684" y="13500"/>
                  <a:pt x="17419" y="13500"/>
                </a:cubicBezTo>
                <a:close/>
                <a:moveTo>
                  <a:pt x="17419" y="1350"/>
                </a:moveTo>
                <a:cubicBezTo>
                  <a:pt x="18987" y="1350"/>
                  <a:pt x="20206" y="2531"/>
                  <a:pt x="20206" y="4050"/>
                </a:cubicBezTo>
                <a:cubicBezTo>
                  <a:pt x="20206" y="5569"/>
                  <a:pt x="18987" y="6750"/>
                  <a:pt x="17419" y="6750"/>
                </a:cubicBezTo>
                <a:cubicBezTo>
                  <a:pt x="15852" y="6750"/>
                  <a:pt x="14632" y="5569"/>
                  <a:pt x="14632" y="4050"/>
                </a:cubicBezTo>
                <a:cubicBezTo>
                  <a:pt x="14632" y="2531"/>
                  <a:pt x="15852" y="1350"/>
                  <a:pt x="17419" y="1350"/>
                </a:cubicBezTo>
                <a:close/>
                <a:moveTo>
                  <a:pt x="4181" y="13500"/>
                </a:moveTo>
                <a:cubicBezTo>
                  <a:pt x="2613" y="13500"/>
                  <a:pt x="1394" y="12319"/>
                  <a:pt x="1394" y="10800"/>
                </a:cubicBezTo>
                <a:cubicBezTo>
                  <a:pt x="1394" y="9281"/>
                  <a:pt x="2613" y="8100"/>
                  <a:pt x="4181" y="8100"/>
                </a:cubicBezTo>
                <a:cubicBezTo>
                  <a:pt x="5748" y="8100"/>
                  <a:pt x="6968" y="9281"/>
                  <a:pt x="6968" y="10800"/>
                </a:cubicBezTo>
                <a:cubicBezTo>
                  <a:pt x="6968" y="12319"/>
                  <a:pt x="5748" y="13500"/>
                  <a:pt x="4181" y="13500"/>
                </a:cubicBezTo>
                <a:close/>
                <a:moveTo>
                  <a:pt x="17419" y="20250"/>
                </a:moveTo>
                <a:cubicBezTo>
                  <a:pt x="15852" y="20250"/>
                  <a:pt x="14632" y="19069"/>
                  <a:pt x="14632" y="17550"/>
                </a:cubicBezTo>
                <a:cubicBezTo>
                  <a:pt x="14632" y="16031"/>
                  <a:pt x="15852" y="14850"/>
                  <a:pt x="17419" y="14850"/>
                </a:cubicBezTo>
                <a:cubicBezTo>
                  <a:pt x="18987" y="14850"/>
                  <a:pt x="20206" y="16031"/>
                  <a:pt x="20206" y="17550"/>
                </a:cubicBezTo>
                <a:cubicBezTo>
                  <a:pt x="20206" y="19069"/>
                  <a:pt x="18987" y="20250"/>
                  <a:pt x="17419" y="20250"/>
                </a:cubicBezTo>
                <a:close/>
              </a:path>
            </a:pathLst>
          </a:custGeom>
          <a:solidFill>
            <a:srgbClr val="2E2E3F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solidFill>
                <a:srgbClr val="2E2E3F"/>
              </a:solidFill>
            </a:endParaRPr>
          </a:p>
        </p:txBody>
      </p:sp>
      <p:sp>
        <p:nvSpPr>
          <p:cNvPr id="9" name="Shape 215"/>
          <p:cNvSpPr/>
          <p:nvPr/>
        </p:nvSpPr>
        <p:spPr>
          <a:xfrm>
            <a:off x="1026002" y="4967308"/>
            <a:ext cx="437034" cy="435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850"/>
                </a:moveTo>
                <a:cubicBezTo>
                  <a:pt x="21600" y="16537"/>
                  <a:pt x="20419" y="17887"/>
                  <a:pt x="18900" y="18225"/>
                </a:cubicBezTo>
                <a:cubicBezTo>
                  <a:pt x="18900" y="21600"/>
                  <a:pt x="18900" y="21600"/>
                  <a:pt x="18900" y="21600"/>
                </a:cubicBezTo>
                <a:cubicBezTo>
                  <a:pt x="17550" y="21600"/>
                  <a:pt x="17550" y="21600"/>
                  <a:pt x="17550" y="21600"/>
                </a:cubicBezTo>
                <a:cubicBezTo>
                  <a:pt x="17550" y="18225"/>
                  <a:pt x="17550" y="18225"/>
                  <a:pt x="17550" y="18225"/>
                </a:cubicBezTo>
                <a:cubicBezTo>
                  <a:pt x="16031" y="17887"/>
                  <a:pt x="14850" y="16537"/>
                  <a:pt x="14850" y="14850"/>
                </a:cubicBezTo>
                <a:cubicBezTo>
                  <a:pt x="14850" y="12994"/>
                  <a:pt x="16369" y="11475"/>
                  <a:pt x="18225" y="11475"/>
                </a:cubicBezTo>
                <a:cubicBezTo>
                  <a:pt x="20081" y="11475"/>
                  <a:pt x="21600" y="12994"/>
                  <a:pt x="21600" y="14850"/>
                </a:cubicBezTo>
                <a:close/>
                <a:moveTo>
                  <a:pt x="18225" y="12825"/>
                </a:moveTo>
                <a:cubicBezTo>
                  <a:pt x="17044" y="12825"/>
                  <a:pt x="16200" y="13838"/>
                  <a:pt x="16200" y="14850"/>
                </a:cubicBezTo>
                <a:cubicBezTo>
                  <a:pt x="16200" y="16031"/>
                  <a:pt x="17044" y="16875"/>
                  <a:pt x="18225" y="16875"/>
                </a:cubicBezTo>
                <a:cubicBezTo>
                  <a:pt x="19406" y="16875"/>
                  <a:pt x="20250" y="16031"/>
                  <a:pt x="20250" y="14850"/>
                </a:cubicBezTo>
                <a:cubicBezTo>
                  <a:pt x="20250" y="13838"/>
                  <a:pt x="19406" y="12825"/>
                  <a:pt x="18225" y="12825"/>
                </a:cubicBezTo>
                <a:close/>
                <a:moveTo>
                  <a:pt x="17550" y="0"/>
                </a:moveTo>
                <a:cubicBezTo>
                  <a:pt x="18900" y="0"/>
                  <a:pt x="18900" y="0"/>
                  <a:pt x="18900" y="0"/>
                </a:cubicBezTo>
                <a:cubicBezTo>
                  <a:pt x="18900" y="11475"/>
                  <a:pt x="18900" y="11475"/>
                  <a:pt x="18900" y="11475"/>
                </a:cubicBezTo>
                <a:cubicBezTo>
                  <a:pt x="18225" y="11475"/>
                  <a:pt x="18225" y="11475"/>
                  <a:pt x="18225" y="11475"/>
                </a:cubicBezTo>
                <a:cubicBezTo>
                  <a:pt x="17550" y="11475"/>
                  <a:pt x="17550" y="11475"/>
                  <a:pt x="17550" y="11475"/>
                </a:cubicBezTo>
                <a:cubicBezTo>
                  <a:pt x="17550" y="0"/>
                  <a:pt x="17550" y="0"/>
                  <a:pt x="17550" y="0"/>
                </a:cubicBezTo>
                <a:close/>
                <a:moveTo>
                  <a:pt x="11475" y="10125"/>
                </a:moveTo>
                <a:cubicBezTo>
                  <a:pt x="11475" y="21600"/>
                  <a:pt x="11475" y="21600"/>
                  <a:pt x="11475" y="21600"/>
                </a:cubicBezTo>
                <a:cubicBezTo>
                  <a:pt x="10125" y="21600"/>
                  <a:pt x="10125" y="21600"/>
                  <a:pt x="10125" y="21600"/>
                </a:cubicBezTo>
                <a:cubicBezTo>
                  <a:pt x="10125" y="10125"/>
                  <a:pt x="10125" y="10125"/>
                  <a:pt x="10125" y="10125"/>
                </a:cubicBezTo>
                <a:cubicBezTo>
                  <a:pt x="8606" y="9788"/>
                  <a:pt x="7425" y="8437"/>
                  <a:pt x="7425" y="6750"/>
                </a:cubicBezTo>
                <a:cubicBezTo>
                  <a:pt x="7425" y="5062"/>
                  <a:pt x="8606" y="3712"/>
                  <a:pt x="10125" y="3544"/>
                </a:cubicBezTo>
                <a:cubicBezTo>
                  <a:pt x="10125" y="0"/>
                  <a:pt x="10125" y="0"/>
                  <a:pt x="10125" y="0"/>
                </a:cubicBezTo>
                <a:cubicBezTo>
                  <a:pt x="11475" y="0"/>
                  <a:pt x="11475" y="0"/>
                  <a:pt x="11475" y="0"/>
                </a:cubicBezTo>
                <a:cubicBezTo>
                  <a:pt x="11475" y="3544"/>
                  <a:pt x="11475" y="3544"/>
                  <a:pt x="11475" y="3544"/>
                </a:cubicBezTo>
                <a:cubicBezTo>
                  <a:pt x="12994" y="3712"/>
                  <a:pt x="14175" y="5062"/>
                  <a:pt x="14175" y="6750"/>
                </a:cubicBezTo>
                <a:cubicBezTo>
                  <a:pt x="14175" y="8437"/>
                  <a:pt x="12994" y="9788"/>
                  <a:pt x="11475" y="10125"/>
                </a:cubicBezTo>
                <a:close/>
                <a:moveTo>
                  <a:pt x="10800" y="4725"/>
                </a:moveTo>
                <a:cubicBezTo>
                  <a:pt x="9619" y="4725"/>
                  <a:pt x="8775" y="5737"/>
                  <a:pt x="8775" y="6750"/>
                </a:cubicBezTo>
                <a:cubicBezTo>
                  <a:pt x="8775" y="7931"/>
                  <a:pt x="9619" y="8775"/>
                  <a:pt x="10800" y="8775"/>
                </a:cubicBezTo>
                <a:cubicBezTo>
                  <a:pt x="11981" y="8775"/>
                  <a:pt x="12825" y="7931"/>
                  <a:pt x="12825" y="6750"/>
                </a:cubicBezTo>
                <a:cubicBezTo>
                  <a:pt x="12825" y="5737"/>
                  <a:pt x="11981" y="4725"/>
                  <a:pt x="10800" y="4725"/>
                </a:cubicBezTo>
                <a:close/>
                <a:moveTo>
                  <a:pt x="4050" y="18225"/>
                </a:moveTo>
                <a:cubicBezTo>
                  <a:pt x="4050" y="21600"/>
                  <a:pt x="4050" y="21600"/>
                  <a:pt x="4050" y="21600"/>
                </a:cubicBezTo>
                <a:cubicBezTo>
                  <a:pt x="2700" y="21600"/>
                  <a:pt x="2700" y="21600"/>
                  <a:pt x="2700" y="21600"/>
                </a:cubicBezTo>
                <a:cubicBezTo>
                  <a:pt x="2700" y="18225"/>
                  <a:pt x="2700" y="18225"/>
                  <a:pt x="2700" y="18225"/>
                </a:cubicBezTo>
                <a:cubicBezTo>
                  <a:pt x="1181" y="17887"/>
                  <a:pt x="0" y="16537"/>
                  <a:pt x="0" y="14850"/>
                </a:cubicBezTo>
                <a:cubicBezTo>
                  <a:pt x="0" y="12994"/>
                  <a:pt x="1519" y="11475"/>
                  <a:pt x="3375" y="11475"/>
                </a:cubicBezTo>
                <a:cubicBezTo>
                  <a:pt x="5231" y="11475"/>
                  <a:pt x="6750" y="12994"/>
                  <a:pt x="6750" y="14850"/>
                </a:cubicBezTo>
                <a:cubicBezTo>
                  <a:pt x="6750" y="16537"/>
                  <a:pt x="5569" y="17887"/>
                  <a:pt x="4050" y="18225"/>
                </a:cubicBezTo>
                <a:close/>
                <a:moveTo>
                  <a:pt x="3375" y="12825"/>
                </a:moveTo>
                <a:cubicBezTo>
                  <a:pt x="2194" y="12825"/>
                  <a:pt x="1350" y="13838"/>
                  <a:pt x="1350" y="14850"/>
                </a:cubicBezTo>
                <a:cubicBezTo>
                  <a:pt x="1350" y="16031"/>
                  <a:pt x="2194" y="16875"/>
                  <a:pt x="3375" y="16875"/>
                </a:cubicBezTo>
                <a:cubicBezTo>
                  <a:pt x="4556" y="16875"/>
                  <a:pt x="5400" y="16031"/>
                  <a:pt x="5400" y="14850"/>
                </a:cubicBezTo>
                <a:cubicBezTo>
                  <a:pt x="5400" y="13838"/>
                  <a:pt x="4556" y="12825"/>
                  <a:pt x="3375" y="12825"/>
                </a:cubicBezTo>
                <a:close/>
                <a:moveTo>
                  <a:pt x="2700" y="0"/>
                </a:moveTo>
                <a:cubicBezTo>
                  <a:pt x="4050" y="0"/>
                  <a:pt x="4050" y="0"/>
                  <a:pt x="4050" y="0"/>
                </a:cubicBezTo>
                <a:cubicBezTo>
                  <a:pt x="4050" y="11475"/>
                  <a:pt x="4050" y="11475"/>
                  <a:pt x="4050" y="11475"/>
                </a:cubicBezTo>
                <a:cubicBezTo>
                  <a:pt x="3375" y="11475"/>
                  <a:pt x="3375" y="11475"/>
                  <a:pt x="3375" y="11475"/>
                </a:cubicBezTo>
                <a:cubicBezTo>
                  <a:pt x="2700" y="11475"/>
                  <a:pt x="2700" y="11475"/>
                  <a:pt x="2700" y="11475"/>
                </a:cubicBezTo>
                <a:cubicBezTo>
                  <a:pt x="2700" y="0"/>
                  <a:pt x="2700" y="0"/>
                  <a:pt x="2700" y="0"/>
                </a:cubicBezTo>
                <a:close/>
              </a:path>
            </a:pathLst>
          </a:custGeom>
          <a:solidFill>
            <a:srgbClr val="2E2E3F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solidFill>
                <a:srgbClr val="2E2E3F"/>
              </a:solidFill>
            </a:endParaRPr>
          </a:p>
        </p:txBody>
      </p:sp>
      <p:sp>
        <p:nvSpPr>
          <p:cNvPr id="10" name="Shape 216"/>
          <p:cNvSpPr/>
          <p:nvPr/>
        </p:nvSpPr>
        <p:spPr>
          <a:xfrm>
            <a:off x="1043694" y="2065614"/>
            <a:ext cx="435540" cy="435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2" h="20772" extrusionOk="0">
                <a:moveTo>
                  <a:pt x="14154" y="1097"/>
                </a:moveTo>
                <a:cubicBezTo>
                  <a:pt x="2135" y="13115"/>
                  <a:pt x="2135" y="13115"/>
                  <a:pt x="2135" y="13115"/>
                </a:cubicBezTo>
                <a:cubicBezTo>
                  <a:pt x="674" y="14414"/>
                  <a:pt x="-463" y="19936"/>
                  <a:pt x="187" y="20585"/>
                </a:cubicBezTo>
                <a:cubicBezTo>
                  <a:pt x="999" y="21235"/>
                  <a:pt x="6358" y="20098"/>
                  <a:pt x="7657" y="18637"/>
                </a:cubicBezTo>
                <a:cubicBezTo>
                  <a:pt x="19675" y="6781"/>
                  <a:pt x="19675" y="6781"/>
                  <a:pt x="19675" y="6781"/>
                </a:cubicBezTo>
                <a:cubicBezTo>
                  <a:pt x="21137" y="5157"/>
                  <a:pt x="21137" y="2721"/>
                  <a:pt x="19675" y="1097"/>
                </a:cubicBezTo>
                <a:cubicBezTo>
                  <a:pt x="18051" y="-365"/>
                  <a:pt x="15615" y="-365"/>
                  <a:pt x="14154" y="1097"/>
                </a:cubicBezTo>
                <a:close/>
                <a:moveTo>
                  <a:pt x="3435" y="13602"/>
                </a:moveTo>
                <a:cubicBezTo>
                  <a:pt x="13179" y="3858"/>
                  <a:pt x="13179" y="3858"/>
                  <a:pt x="13179" y="3858"/>
                </a:cubicBezTo>
                <a:cubicBezTo>
                  <a:pt x="14478" y="5319"/>
                  <a:pt x="14478" y="5319"/>
                  <a:pt x="14478" y="5319"/>
                </a:cubicBezTo>
                <a:cubicBezTo>
                  <a:pt x="5059" y="14739"/>
                  <a:pt x="5059" y="14739"/>
                  <a:pt x="5059" y="14739"/>
                </a:cubicBezTo>
                <a:cubicBezTo>
                  <a:pt x="4734" y="14414"/>
                  <a:pt x="4734" y="14414"/>
                  <a:pt x="4734" y="14414"/>
                </a:cubicBezTo>
                <a:cubicBezTo>
                  <a:pt x="4409" y="14089"/>
                  <a:pt x="3922" y="13764"/>
                  <a:pt x="3435" y="13602"/>
                </a:cubicBezTo>
                <a:cubicBezTo>
                  <a:pt x="3435" y="13602"/>
                  <a:pt x="3435" y="13602"/>
                  <a:pt x="3435" y="13602"/>
                </a:cubicBezTo>
                <a:close/>
                <a:moveTo>
                  <a:pt x="1323" y="19449"/>
                </a:moveTo>
                <a:cubicBezTo>
                  <a:pt x="1161" y="19124"/>
                  <a:pt x="1811" y="16525"/>
                  <a:pt x="2623" y="14739"/>
                </a:cubicBezTo>
                <a:cubicBezTo>
                  <a:pt x="3272" y="14901"/>
                  <a:pt x="3760" y="15226"/>
                  <a:pt x="4247" y="15713"/>
                </a:cubicBezTo>
                <a:cubicBezTo>
                  <a:pt x="4896" y="16200"/>
                  <a:pt x="4896" y="16200"/>
                  <a:pt x="4896" y="16200"/>
                </a:cubicBezTo>
                <a:cubicBezTo>
                  <a:pt x="5384" y="16850"/>
                  <a:pt x="5708" y="17500"/>
                  <a:pt x="5871" y="18149"/>
                </a:cubicBezTo>
                <a:cubicBezTo>
                  <a:pt x="4084" y="18961"/>
                  <a:pt x="1648" y="19611"/>
                  <a:pt x="1323" y="19449"/>
                </a:cubicBezTo>
                <a:close/>
                <a:moveTo>
                  <a:pt x="7170" y="17337"/>
                </a:moveTo>
                <a:cubicBezTo>
                  <a:pt x="7170" y="17500"/>
                  <a:pt x="7008" y="17500"/>
                  <a:pt x="7008" y="17500"/>
                </a:cubicBezTo>
                <a:cubicBezTo>
                  <a:pt x="6845" y="16850"/>
                  <a:pt x="6683" y="16200"/>
                  <a:pt x="6196" y="15713"/>
                </a:cubicBezTo>
                <a:cubicBezTo>
                  <a:pt x="6033" y="15713"/>
                  <a:pt x="6033" y="15713"/>
                  <a:pt x="6033" y="15713"/>
                </a:cubicBezTo>
                <a:cubicBezTo>
                  <a:pt x="15453" y="6294"/>
                  <a:pt x="15453" y="6294"/>
                  <a:pt x="15453" y="6294"/>
                </a:cubicBezTo>
                <a:cubicBezTo>
                  <a:pt x="16914" y="7593"/>
                  <a:pt x="16914" y="7593"/>
                  <a:pt x="16914" y="7593"/>
                </a:cubicBezTo>
                <a:cubicBezTo>
                  <a:pt x="7170" y="17337"/>
                  <a:pt x="7170" y="17337"/>
                  <a:pt x="7170" y="17337"/>
                </a:cubicBezTo>
                <a:close/>
                <a:moveTo>
                  <a:pt x="18701" y="5806"/>
                </a:moveTo>
                <a:cubicBezTo>
                  <a:pt x="17726" y="6781"/>
                  <a:pt x="17726" y="6781"/>
                  <a:pt x="17726" y="6781"/>
                </a:cubicBezTo>
                <a:cubicBezTo>
                  <a:pt x="13991" y="3046"/>
                  <a:pt x="13991" y="3046"/>
                  <a:pt x="13991" y="3046"/>
                </a:cubicBezTo>
                <a:cubicBezTo>
                  <a:pt x="14966" y="2071"/>
                  <a:pt x="14966" y="2071"/>
                  <a:pt x="14966" y="2071"/>
                </a:cubicBezTo>
                <a:cubicBezTo>
                  <a:pt x="15940" y="934"/>
                  <a:pt x="17726" y="934"/>
                  <a:pt x="18701" y="2071"/>
                </a:cubicBezTo>
                <a:cubicBezTo>
                  <a:pt x="19838" y="3046"/>
                  <a:pt x="19838" y="4832"/>
                  <a:pt x="18701" y="5806"/>
                </a:cubicBezTo>
                <a:close/>
              </a:path>
            </a:pathLst>
          </a:custGeom>
          <a:solidFill>
            <a:srgbClr val="2E2E3F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solidFill>
                <a:srgbClr val="2E2E3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18005" y="1969135"/>
            <a:ext cx="310070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保存酒店数据</a:t>
            </a:r>
          </a:p>
        </p:txBody>
      </p:sp>
      <p:sp>
        <p:nvSpPr>
          <p:cNvPr id="15" name="矩形 14"/>
          <p:cNvSpPr/>
          <p:nvPr/>
        </p:nvSpPr>
        <p:spPr>
          <a:xfrm>
            <a:off x="1818005" y="3477895"/>
            <a:ext cx="310070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统计酒店房型数据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18005" y="4967605"/>
            <a:ext cx="310070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制作评论词云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三角形 19"/>
          <p:cNvSpPr/>
          <p:nvPr/>
        </p:nvSpPr>
        <p:spPr>
          <a:xfrm>
            <a:off x="5306247" y="3643428"/>
            <a:ext cx="6911788" cy="3855509"/>
          </a:xfrm>
          <a:prstGeom prst="triangle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/>
          <p:cNvSpPr/>
          <p:nvPr/>
        </p:nvSpPr>
        <p:spPr>
          <a:xfrm rot="10800000">
            <a:off x="5257722" y="-342742"/>
            <a:ext cx="6911788" cy="3855509"/>
          </a:xfrm>
          <a:prstGeom prst="triangle">
            <a:avLst/>
          </a:prstGeom>
          <a:blipFill dpi="0" rotWithShape="0"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3" name="组合 8"/>
          <p:cNvGrpSpPr/>
          <p:nvPr/>
        </p:nvGrpSpPr>
        <p:grpSpPr>
          <a:xfrm>
            <a:off x="7366354" y="2783604"/>
            <a:ext cx="2739503" cy="1119938"/>
            <a:chOff x="1963131" y="1805644"/>
            <a:chExt cx="2739503" cy="1119938"/>
          </a:xfrm>
        </p:grpSpPr>
        <p:sp>
          <p:nvSpPr>
            <p:cNvPr id="24" name="矩形 23"/>
            <p:cNvSpPr/>
            <p:nvPr/>
          </p:nvSpPr>
          <p:spPr>
            <a:xfrm>
              <a:off x="2211895" y="1805644"/>
              <a:ext cx="2241974" cy="6093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标题添加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963131" y="2415042"/>
              <a:ext cx="2739503" cy="5105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presentationand make it into a film to be used in a widr field.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3002915" cy="821125"/>
            <a:chOff x="5567083" y="1079668"/>
            <a:chExt cx="3002915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893" y="1079668"/>
              <a:ext cx="274510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保存酒店数据</a:t>
              </a:r>
            </a:p>
          </p:txBody>
        </p:sp>
      </p:grpSp>
      <p:pic>
        <p:nvPicPr>
          <p:cNvPr id="27" name="图片 26" descr="酒店数据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5145" y="1178560"/>
            <a:ext cx="10417175" cy="5093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3002915" cy="821125"/>
            <a:chOff x="5567083" y="1079668"/>
            <a:chExt cx="3002915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893" y="1079668"/>
              <a:ext cx="27451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统计酒店房型数据</a:t>
              </a:r>
              <a:endParaRPr lang="zh-CN" altLang="id-ID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pic>
        <p:nvPicPr>
          <p:cNvPr id="27" name="图片 26" descr="C:\Users\A\Desktop\房型统计.JPG房型统计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546100" y="1190308"/>
            <a:ext cx="10417175" cy="506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3002915" cy="821125"/>
            <a:chOff x="5567083" y="1079668"/>
            <a:chExt cx="3002915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893" y="1079668"/>
              <a:ext cx="274510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制作评论词云</a:t>
              </a:r>
            </a:p>
          </p:txBody>
        </p:sp>
      </p:grpSp>
      <p:pic>
        <p:nvPicPr>
          <p:cNvPr id="7" name="图片 6" descr="assess_word_clou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85900" y="1178560"/>
            <a:ext cx="8805545" cy="528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三角形 1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3" name="三角形 2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2353" y="1698233"/>
            <a:ext cx="6125036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i="1" u="none" strike="noStrike" kern="1200" cap="none" spc="0" normalizeH="0" baseline="0" noProof="0" dirty="0">
                <a:ln>
                  <a:noFill/>
                </a:ln>
                <a:solidFill>
                  <a:srgbClr val="2E2E3F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目录</a:t>
            </a:r>
          </a:p>
        </p:txBody>
      </p:sp>
      <p:grpSp>
        <p:nvGrpSpPr>
          <p:cNvPr id="12" name="组 11"/>
          <p:cNvGrpSpPr/>
          <p:nvPr/>
        </p:nvGrpSpPr>
        <p:grpSpPr>
          <a:xfrm>
            <a:off x="5567045" y="1156335"/>
            <a:ext cx="2084070" cy="638810"/>
            <a:chOff x="5567083" y="1156447"/>
            <a:chExt cx="2084070" cy="898234"/>
          </a:xfrm>
        </p:grpSpPr>
        <p:sp>
          <p:nvSpPr>
            <p:cNvPr id="8" name="矩形 7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24893" y="1237727"/>
              <a:ext cx="1826260" cy="6473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id-ID" altLang="zh-CN" sz="24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绪论</a:t>
              </a: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5568315" y="2319020"/>
            <a:ext cx="2339975" cy="639445"/>
            <a:chOff x="5567083" y="1156447"/>
            <a:chExt cx="2339975" cy="898234"/>
          </a:xfrm>
        </p:grpSpPr>
        <p:sp>
          <p:nvSpPr>
            <p:cNvPr id="14" name="矩形 13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24893" y="1375578"/>
              <a:ext cx="2082165" cy="64669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id-ID" altLang="zh-CN" sz="24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思路与方案</a:t>
              </a: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576570" y="3326767"/>
            <a:ext cx="2581275" cy="699770"/>
            <a:chOff x="5567083" y="980389"/>
            <a:chExt cx="2581275" cy="898234"/>
          </a:xfrm>
        </p:grpSpPr>
        <p:sp>
          <p:nvSpPr>
            <p:cNvPr id="19" name="矩形 18"/>
            <p:cNvSpPr/>
            <p:nvPr/>
          </p:nvSpPr>
          <p:spPr>
            <a:xfrm>
              <a:off x="5567083" y="980389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824893" y="1179533"/>
              <a:ext cx="2323465" cy="5909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使用到的技术</a:t>
              </a: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5567045" y="4375785"/>
            <a:ext cx="2445385" cy="609686"/>
            <a:chOff x="5567083" y="1132116"/>
            <a:chExt cx="2445385" cy="973393"/>
          </a:xfrm>
        </p:grpSpPr>
        <p:sp>
          <p:nvSpPr>
            <p:cNvPr id="24" name="矩形 23"/>
            <p:cNvSpPr/>
            <p:nvPr/>
          </p:nvSpPr>
          <p:spPr>
            <a:xfrm>
              <a:off x="5567083" y="1132116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824893" y="1370498"/>
              <a:ext cx="2187575" cy="7350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心得与体会</a:t>
              </a:r>
            </a:p>
          </p:txBody>
        </p:sp>
      </p:grpSp>
      <p:grpSp>
        <p:nvGrpSpPr>
          <p:cNvPr id="4" name="组 17"/>
          <p:cNvGrpSpPr/>
          <p:nvPr/>
        </p:nvGrpSpPr>
        <p:grpSpPr>
          <a:xfrm>
            <a:off x="5594350" y="5325747"/>
            <a:ext cx="2581275" cy="699770"/>
            <a:chOff x="5567083" y="980389"/>
            <a:chExt cx="2581275" cy="898234"/>
          </a:xfrm>
        </p:grpSpPr>
        <p:sp>
          <p:nvSpPr>
            <p:cNvPr id="5" name="矩形 4"/>
            <p:cNvSpPr/>
            <p:nvPr/>
          </p:nvSpPr>
          <p:spPr>
            <a:xfrm>
              <a:off x="5567083" y="980389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824893" y="1120847"/>
              <a:ext cx="2323465" cy="5909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成果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  <a:gd name="connsiteX0-13" fmla="*/ 4533903 w 4533903"/>
              <a:gd name="connsiteY0-14" fmla="*/ 3023308 h 3023308"/>
              <a:gd name="connsiteX1-15" fmla="*/ 3099550 w 4533903"/>
              <a:gd name="connsiteY1-16" fmla="*/ 3023308 h 3023308"/>
              <a:gd name="connsiteX2-17" fmla="*/ 0 w 4533903"/>
              <a:gd name="connsiteY2-18" fmla="*/ 0 h 3023308"/>
              <a:gd name="connsiteX3-19" fmla="*/ 356350 w 4533903"/>
              <a:gd name="connsiteY3-20" fmla="*/ 9672 h 3023308"/>
              <a:gd name="connsiteX4-21" fmla="*/ 4533903 w 4533903"/>
              <a:gd name="connsiteY4-22" fmla="*/ 9672 h 3023308"/>
              <a:gd name="connsiteX5-23" fmla="*/ 4533903 w 4533903"/>
              <a:gd name="connsiteY5-24" fmla="*/ 3023308 h 30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6625862" y="2796173"/>
            <a:ext cx="2558415" cy="975013"/>
            <a:chOff x="5567083" y="1079668"/>
            <a:chExt cx="2558415" cy="975013"/>
          </a:xfrm>
        </p:grpSpPr>
        <p:sp>
          <p:nvSpPr>
            <p:cNvPr id="9" name="矩形 8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24893" y="1079668"/>
              <a:ext cx="230060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  <a:sym typeface="+mn-ea"/>
                </a:rPr>
                <a:t>心得与体会</a:t>
              </a:r>
              <a:endParaRPr lang="zh-CN" altLang="id-ID" sz="24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  <a:p>
              <a:endParaRPr lang="zh-CN" altLang="id-ID" sz="2400" b="1" spc="30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86282" y="1499794"/>
            <a:ext cx="4185465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PART.05</a:t>
            </a:r>
            <a:endParaRPr kumimoji="0" lang="zh-CN" altLang="en-US" sz="6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  <a:sym typeface="+mn-ea"/>
                </a:rPr>
                <a:t>心得与体会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470025" y="1965960"/>
            <a:ext cx="94653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</a:rPr>
              <a:t>我们团队基本实现了最初提出的目标，完成了对酒店数据的获取以及分析。在项目进行过程中，我们小组也遇到一些问题，但都可以通过请教别人、查找资料、小组内讨论解决。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任意形状 3"/>
          <p:cNvSpPr/>
          <p:nvPr/>
        </p:nvSpPr>
        <p:spPr>
          <a:xfrm rot="10800000">
            <a:off x="-1" y="-39089"/>
            <a:ext cx="9574308" cy="6897089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183429" h="3013636">
                <a:moveTo>
                  <a:pt x="4183429" y="3013636"/>
                </a:moveTo>
                <a:lnTo>
                  <a:pt x="2749076" y="3013636"/>
                </a:lnTo>
                <a:lnTo>
                  <a:pt x="0" y="319774"/>
                </a:lnTo>
                <a:lnTo>
                  <a:pt x="5876" y="0"/>
                </a:lnTo>
                <a:lnTo>
                  <a:pt x="4183429" y="0"/>
                </a:lnTo>
                <a:lnTo>
                  <a:pt x="4183429" y="3013636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三角形 4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0306" y="2617449"/>
            <a:ext cx="6125036" cy="11449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THANK</a:t>
            </a:r>
            <a:r>
              <a:rPr lang="zh-CN" altLang="en-US" sz="6000" b="1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 </a:t>
            </a:r>
            <a:r>
              <a:rPr lang="en-US" altLang="zh-CN" sz="6000" b="1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YOU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  <a:gd name="connsiteX0-13" fmla="*/ 4533903 w 4533903"/>
              <a:gd name="connsiteY0-14" fmla="*/ 3023308 h 3023308"/>
              <a:gd name="connsiteX1-15" fmla="*/ 3099550 w 4533903"/>
              <a:gd name="connsiteY1-16" fmla="*/ 3023308 h 3023308"/>
              <a:gd name="connsiteX2-17" fmla="*/ 0 w 4533903"/>
              <a:gd name="connsiteY2-18" fmla="*/ 0 h 3023308"/>
              <a:gd name="connsiteX3-19" fmla="*/ 356350 w 4533903"/>
              <a:gd name="connsiteY3-20" fmla="*/ 9672 h 3023308"/>
              <a:gd name="connsiteX4-21" fmla="*/ 4533903 w 4533903"/>
              <a:gd name="connsiteY4-22" fmla="*/ 9672 h 3023308"/>
              <a:gd name="connsiteX5-23" fmla="*/ 4533903 w 4533903"/>
              <a:gd name="connsiteY5-24" fmla="*/ 3023308 h 30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6625862" y="2796173"/>
            <a:ext cx="2084294" cy="975013"/>
            <a:chOff x="5567083" y="1079668"/>
            <a:chExt cx="2084294" cy="975013"/>
          </a:xfrm>
        </p:grpSpPr>
        <p:sp>
          <p:nvSpPr>
            <p:cNvPr id="9" name="矩形 8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24917" y="1079668"/>
              <a:ext cx="18264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绪论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86282" y="1499794"/>
            <a:ext cx="4185465" cy="11449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PART.01</a:t>
            </a:r>
            <a:endParaRPr kumimoji="0" lang="zh-CN" altLang="en-US" sz="6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三角形 39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选题背景</a:t>
              </a:r>
            </a:p>
          </p:txBody>
        </p:sp>
      </p:grpSp>
      <p:pic>
        <p:nvPicPr>
          <p:cNvPr id="41" name="图片 40" descr="C:\Users\A\Desktop\网上预订酒店.jpg网上预订酒店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24625" y="3265170"/>
            <a:ext cx="5189855" cy="345948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803910" y="1057275"/>
            <a:ext cx="50673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现如今，网上预订酒店已经成为了许多人生活中入住酒店的第一选择。而酒店信息会是我们选择酒店时一个十分重要的参考。如何更加直观地看到酒店信息呢？基于此问题，我们团队设计并实现了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酒店爬虫分析程序。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-42382" y="2675965"/>
            <a:ext cx="2646947" cy="2447365"/>
          </a:xfrm>
          <a:prstGeom prst="rect">
            <a:avLst/>
          </a:prstGeom>
          <a:solidFill>
            <a:srgbClr val="2E2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  <a:sym typeface="+mn-ea"/>
                </a:rPr>
                <a:t>选题背景</a:t>
              </a:r>
              <a:endParaRPr lang="id-ID" altLang="zh-CN" sz="2000" b="1" spc="300" dirty="0">
                <a:solidFill>
                  <a:srgbClr val="2E2E3F"/>
                </a:solidFill>
                <a:latin typeface="Century Gothic" panose="020B0502020202020204" pitchFamily="34" charset="0"/>
                <a:ea typeface="微软雅黑" panose="020B0503020204020204" charset="-122"/>
                <a:cs typeface="Segoe UI Light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 rot="2700000">
            <a:off x="1931802" y="2587732"/>
            <a:ext cx="2646947" cy="2646947"/>
          </a:xfrm>
          <a:prstGeom prst="rect">
            <a:avLst/>
          </a:prstGeom>
          <a:solidFill>
            <a:srgbClr val="2E2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2700000">
            <a:off x="3803477" y="2587734"/>
            <a:ext cx="2646947" cy="2646947"/>
          </a:xfrm>
          <a:prstGeom prst="rect">
            <a:avLst/>
          </a:prstGeom>
          <a:blipFill dpi="0" rotWithShape="0"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合 1"/>
          <p:cNvGrpSpPr/>
          <p:nvPr/>
        </p:nvGrpSpPr>
        <p:grpSpPr>
          <a:xfrm>
            <a:off x="7466330" y="894080"/>
            <a:ext cx="4281805" cy="2102542"/>
            <a:chOff x="1963131" y="1990310"/>
            <a:chExt cx="2921666" cy="833590"/>
          </a:xfrm>
        </p:grpSpPr>
        <p:sp>
          <p:nvSpPr>
            <p:cNvPr id="11" name="矩形 10"/>
            <p:cNvSpPr/>
            <p:nvPr/>
          </p:nvSpPr>
          <p:spPr>
            <a:xfrm>
              <a:off x="1963132" y="1990310"/>
              <a:ext cx="2241974" cy="27038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酒店数据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63131" y="2260719"/>
              <a:ext cx="2921666" cy="5631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charset="-122"/>
                </a:rPr>
                <a:t>酒店的价格、地理位置、所具备的房型以及周边设施，以及入住的住客对酒店的评价</a:t>
              </a:r>
            </a:p>
          </p:txBody>
        </p:sp>
      </p:grpSp>
      <p:grpSp>
        <p:nvGrpSpPr>
          <p:cNvPr id="13" name="组合 1"/>
          <p:cNvGrpSpPr/>
          <p:nvPr/>
        </p:nvGrpSpPr>
        <p:grpSpPr>
          <a:xfrm>
            <a:off x="7707630" y="3536315"/>
            <a:ext cx="4040505" cy="1784476"/>
            <a:chOff x="1963131" y="1990310"/>
            <a:chExt cx="2921666" cy="337335"/>
          </a:xfrm>
        </p:grpSpPr>
        <p:sp>
          <p:nvSpPr>
            <p:cNvPr id="14" name="矩形 13"/>
            <p:cNvSpPr/>
            <p:nvPr/>
          </p:nvSpPr>
          <p:spPr>
            <a:xfrm>
              <a:off x="1963132" y="1990310"/>
              <a:ext cx="2241974" cy="12892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爬虫技术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63131" y="2151427"/>
              <a:ext cx="2921666" cy="1762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charset="-122"/>
                  <a:sym typeface="+mn-ea"/>
                </a:rPr>
                <a:t>使用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charset="-122"/>
                  <a:sym typeface="+mn-ea"/>
                </a:rPr>
                <a:t>python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charset="-122"/>
                  <a:sym typeface="+mn-ea"/>
                </a:rPr>
                <a:t>作为爬虫的实现技术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546100" y="3197860"/>
            <a:ext cx="22421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明确目标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 rot="10800000" flipH="1" flipV="1">
            <a:off x="1815588" y="-22136"/>
            <a:ext cx="10376412" cy="6919225"/>
          </a:xfrm>
          <a:custGeom>
            <a:avLst/>
            <a:gdLst>
              <a:gd name="connsiteX0" fmla="*/ 4177553 w 4177553"/>
              <a:gd name="connsiteY0" fmla="*/ 3013636 h 3013636"/>
              <a:gd name="connsiteX1" fmla="*/ 2743200 w 4177553"/>
              <a:gd name="connsiteY1" fmla="*/ 3013636 h 3013636"/>
              <a:gd name="connsiteX2" fmla="*/ 0 w 4177553"/>
              <a:gd name="connsiteY2" fmla="*/ 648808 h 3013636"/>
              <a:gd name="connsiteX3" fmla="*/ 0 w 4177553"/>
              <a:gd name="connsiteY3" fmla="*/ 0 h 3013636"/>
              <a:gd name="connsiteX4" fmla="*/ 4177553 w 4177553"/>
              <a:gd name="connsiteY4" fmla="*/ 0 h 3013636"/>
              <a:gd name="connsiteX5" fmla="*/ 4177553 w 4177553"/>
              <a:gd name="connsiteY5" fmla="*/ 3013636 h 3013636"/>
              <a:gd name="connsiteX0-1" fmla="*/ 4183429 w 4183429"/>
              <a:gd name="connsiteY0-2" fmla="*/ 3013636 h 3013636"/>
              <a:gd name="connsiteX1-3" fmla="*/ 2749076 w 4183429"/>
              <a:gd name="connsiteY1-4" fmla="*/ 3013636 h 3013636"/>
              <a:gd name="connsiteX2-5" fmla="*/ 0 w 4183429"/>
              <a:gd name="connsiteY2-6" fmla="*/ 319774 h 3013636"/>
              <a:gd name="connsiteX3-7" fmla="*/ 5876 w 4183429"/>
              <a:gd name="connsiteY3-8" fmla="*/ 0 h 3013636"/>
              <a:gd name="connsiteX4-9" fmla="*/ 4183429 w 4183429"/>
              <a:gd name="connsiteY4-10" fmla="*/ 0 h 3013636"/>
              <a:gd name="connsiteX5-11" fmla="*/ 4183429 w 4183429"/>
              <a:gd name="connsiteY5-12" fmla="*/ 3013636 h 3013636"/>
              <a:gd name="connsiteX0-13" fmla="*/ 4533903 w 4533903"/>
              <a:gd name="connsiteY0-14" fmla="*/ 3023308 h 3023308"/>
              <a:gd name="connsiteX1-15" fmla="*/ 3099550 w 4533903"/>
              <a:gd name="connsiteY1-16" fmla="*/ 3023308 h 3023308"/>
              <a:gd name="connsiteX2-17" fmla="*/ 0 w 4533903"/>
              <a:gd name="connsiteY2-18" fmla="*/ 0 h 3023308"/>
              <a:gd name="connsiteX3-19" fmla="*/ 356350 w 4533903"/>
              <a:gd name="connsiteY3-20" fmla="*/ 9672 h 3023308"/>
              <a:gd name="connsiteX4-21" fmla="*/ 4533903 w 4533903"/>
              <a:gd name="connsiteY4-22" fmla="*/ 9672 h 3023308"/>
              <a:gd name="connsiteX5-23" fmla="*/ 4533903 w 4533903"/>
              <a:gd name="connsiteY5-24" fmla="*/ 3023308 h 30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4533903" h="3023308">
                <a:moveTo>
                  <a:pt x="4533903" y="3023308"/>
                </a:moveTo>
                <a:lnTo>
                  <a:pt x="3099550" y="3023308"/>
                </a:lnTo>
                <a:lnTo>
                  <a:pt x="0" y="0"/>
                </a:lnTo>
                <a:lnTo>
                  <a:pt x="356350" y="9672"/>
                </a:lnTo>
                <a:lnTo>
                  <a:pt x="4533903" y="9672"/>
                </a:lnTo>
                <a:lnTo>
                  <a:pt x="4533903" y="3023308"/>
                </a:lnTo>
                <a:close/>
              </a:path>
            </a:pathLst>
          </a:custGeom>
          <a:solidFill>
            <a:srgbClr val="2E2E3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三角形 2"/>
          <p:cNvSpPr/>
          <p:nvPr/>
        </p:nvSpPr>
        <p:spPr>
          <a:xfrm rot="10800000">
            <a:off x="9448800" y="0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9554A"/>
              </a:solidFill>
            </a:endParaRPr>
          </a:p>
        </p:txBody>
      </p:sp>
      <p:sp>
        <p:nvSpPr>
          <p:cNvPr id="4" name="三角形 3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/>
        </p:nvGrpSpPr>
        <p:grpSpPr>
          <a:xfrm>
            <a:off x="6625862" y="2796173"/>
            <a:ext cx="2566670" cy="975013"/>
            <a:chOff x="5567083" y="1079668"/>
            <a:chExt cx="2566670" cy="975013"/>
          </a:xfrm>
        </p:grpSpPr>
        <p:sp>
          <p:nvSpPr>
            <p:cNvPr id="9" name="矩形 8"/>
            <p:cNvSpPr/>
            <p:nvPr/>
          </p:nvSpPr>
          <p:spPr>
            <a:xfrm>
              <a:off x="5567083" y="1156447"/>
              <a:ext cx="94130" cy="898234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24893" y="1079668"/>
              <a:ext cx="230886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400" b="1" spc="3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思路与方案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86282" y="1499794"/>
            <a:ext cx="4185465" cy="11436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Book Oblique" charset="0"/>
                <a:ea typeface="Avenir Book Oblique" charset="0"/>
                <a:cs typeface="Avenir Book Oblique" charset="0"/>
              </a:rPr>
              <a:t>PART.02</a:t>
            </a:r>
            <a:endParaRPr kumimoji="0" lang="zh-CN" altLang="en-US" sz="6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目标网站</a:t>
              </a:r>
            </a:p>
          </p:txBody>
        </p:sp>
      </p:grpSp>
      <p:grpSp>
        <p:nvGrpSpPr>
          <p:cNvPr id="7" name="组合 5"/>
          <p:cNvGrpSpPr/>
          <p:nvPr/>
        </p:nvGrpSpPr>
        <p:grpSpPr>
          <a:xfrm>
            <a:off x="769130" y="2033625"/>
            <a:ext cx="6697464" cy="3889852"/>
            <a:chOff x="1242241" y="1748478"/>
            <a:chExt cx="7526190" cy="4371172"/>
          </a:xfrm>
        </p:grpSpPr>
        <p:pic>
          <p:nvPicPr>
            <p:cNvPr id="8" name="macbookleft.png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242241" y="1748478"/>
              <a:ext cx="7526190" cy="4371172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9" name="图片占位符 3" descr="C:\Users\A\Desktop\艺龙.jpg艺龙"/>
            <p:cNvPicPr>
              <a:picLocks noChangeAspect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1414610" y="2483514"/>
              <a:ext cx="3919391" cy="2672332"/>
            </a:xfrm>
            <a:custGeom>
              <a:avLst/>
              <a:gdLst>
                <a:gd name="connsiteX0" fmla="*/ 0 w 7861301"/>
                <a:gd name="connsiteY0" fmla="*/ 0 h 7322166"/>
                <a:gd name="connsiteX1" fmla="*/ 7861301 w 7861301"/>
                <a:gd name="connsiteY1" fmla="*/ 1168385 h 7322166"/>
                <a:gd name="connsiteX2" fmla="*/ 7861301 w 7861301"/>
                <a:gd name="connsiteY2" fmla="*/ 7322166 h 7322166"/>
                <a:gd name="connsiteX3" fmla="*/ 5930180 w 7861301"/>
                <a:gd name="connsiteY3" fmla="*/ 7322166 h 7322166"/>
                <a:gd name="connsiteX4" fmla="*/ 0 w 7861301"/>
                <a:gd name="connsiteY4" fmla="*/ 7218654 h 732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1301" h="7322166">
                  <a:moveTo>
                    <a:pt x="0" y="0"/>
                  </a:moveTo>
                  <a:lnTo>
                    <a:pt x="7861301" y="1168385"/>
                  </a:lnTo>
                  <a:lnTo>
                    <a:pt x="7861301" y="7322166"/>
                  </a:lnTo>
                  <a:lnTo>
                    <a:pt x="5930180" y="7322166"/>
                  </a:lnTo>
                  <a:lnTo>
                    <a:pt x="0" y="7218654"/>
                  </a:lnTo>
                  <a:close/>
                </a:path>
              </a:pathLst>
            </a:custGeom>
            <a:effectLst>
              <a:innerShdw blurRad="114300">
                <a:prstClr val="black"/>
              </a:innerShdw>
            </a:effectLst>
          </p:spPr>
        </p:pic>
      </p:grpSp>
      <p:sp>
        <p:nvSpPr>
          <p:cNvPr id="25" name="文本框 24"/>
          <p:cNvSpPr txBox="1"/>
          <p:nvPr/>
        </p:nvSpPr>
        <p:spPr>
          <a:xfrm>
            <a:off x="5452745" y="1793240"/>
            <a:ext cx="5831840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 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经过考察，我们团队选择了艺龙作为目标网站。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目标城市</a:t>
              </a:r>
            </a:p>
          </p:txBody>
        </p:sp>
      </p:grpSp>
      <p:grpSp>
        <p:nvGrpSpPr>
          <p:cNvPr id="9" name="组合 7"/>
          <p:cNvGrpSpPr/>
          <p:nvPr/>
        </p:nvGrpSpPr>
        <p:grpSpPr>
          <a:xfrm>
            <a:off x="7352246" y="2596730"/>
            <a:ext cx="723186" cy="585207"/>
            <a:chOff x="7465337" y="2290434"/>
            <a:chExt cx="723186" cy="585207"/>
          </a:xfrm>
        </p:grpSpPr>
        <p:cxnSp>
          <p:nvCxnSpPr>
            <p:cNvPr id="10" name="Straight Connector 32"/>
            <p:cNvCxnSpPr/>
            <p:nvPr/>
          </p:nvCxnSpPr>
          <p:spPr>
            <a:xfrm flipH="1" flipV="1">
              <a:off x="7829220" y="2290434"/>
              <a:ext cx="359303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33"/>
            <p:cNvCxnSpPr/>
            <p:nvPr/>
          </p:nvCxnSpPr>
          <p:spPr>
            <a:xfrm flipH="1">
              <a:off x="7465337" y="2290434"/>
              <a:ext cx="365943" cy="58520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34"/>
          <p:cNvGrpSpPr/>
          <p:nvPr/>
        </p:nvGrpSpPr>
        <p:grpSpPr>
          <a:xfrm flipH="1" flipV="1">
            <a:off x="7354151" y="4509670"/>
            <a:ext cx="723186" cy="585207"/>
            <a:chOff x="3817146" y="2237942"/>
            <a:chExt cx="1544424" cy="802527"/>
          </a:xfrm>
        </p:grpSpPr>
        <p:cxnSp>
          <p:nvCxnSpPr>
            <p:cNvPr id="13" name="Straight Connector 35"/>
            <p:cNvCxnSpPr/>
            <p:nvPr/>
          </p:nvCxnSpPr>
          <p:spPr>
            <a:xfrm flipV="1">
              <a:off x="3817146" y="2237942"/>
              <a:ext cx="767322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6"/>
            <p:cNvCxnSpPr/>
            <p:nvPr/>
          </p:nvCxnSpPr>
          <p:spPr>
            <a:xfrm>
              <a:off x="4580068" y="2237942"/>
              <a:ext cx="781502" cy="802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38"/>
          <p:cNvGrpSpPr/>
          <p:nvPr/>
        </p:nvGrpSpPr>
        <p:grpSpPr>
          <a:xfrm>
            <a:off x="3766638" y="2596730"/>
            <a:ext cx="723186" cy="585207"/>
            <a:chOff x="3817146" y="2237942"/>
            <a:chExt cx="1544424" cy="802527"/>
          </a:xfrm>
        </p:grpSpPr>
        <p:cxnSp>
          <p:nvCxnSpPr>
            <p:cNvPr id="16" name="Straight Connector 39"/>
            <p:cNvCxnSpPr/>
            <p:nvPr/>
          </p:nvCxnSpPr>
          <p:spPr>
            <a:xfrm flipV="1">
              <a:off x="3817146" y="2237942"/>
              <a:ext cx="767322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0"/>
            <p:cNvCxnSpPr/>
            <p:nvPr/>
          </p:nvCxnSpPr>
          <p:spPr>
            <a:xfrm>
              <a:off x="4580068" y="2237942"/>
              <a:ext cx="781502" cy="802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1"/>
          <p:cNvGrpSpPr/>
          <p:nvPr/>
        </p:nvGrpSpPr>
        <p:grpSpPr>
          <a:xfrm flipV="1">
            <a:off x="3766638" y="4509670"/>
            <a:ext cx="723186" cy="585207"/>
            <a:chOff x="3817146" y="2237942"/>
            <a:chExt cx="1544424" cy="802527"/>
          </a:xfrm>
        </p:grpSpPr>
        <p:cxnSp>
          <p:nvCxnSpPr>
            <p:cNvPr id="19" name="Straight Connector 42"/>
            <p:cNvCxnSpPr/>
            <p:nvPr/>
          </p:nvCxnSpPr>
          <p:spPr>
            <a:xfrm flipV="1">
              <a:off x="3817146" y="2237942"/>
              <a:ext cx="767322" cy="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3"/>
            <p:cNvCxnSpPr/>
            <p:nvPr/>
          </p:nvCxnSpPr>
          <p:spPr>
            <a:xfrm>
              <a:off x="4580068" y="2237942"/>
              <a:ext cx="781502" cy="8025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8441055" y="2110105"/>
            <a:ext cx="21336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佛山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441055" y="4730115"/>
            <a:ext cx="21336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东莞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384935" y="2110105"/>
            <a:ext cx="21336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388110" y="4669155"/>
            <a:ext cx="21336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珠海</a:t>
            </a:r>
          </a:p>
        </p:txBody>
      </p:sp>
      <p:pic>
        <p:nvPicPr>
          <p:cNvPr id="33" name="图片 32" descr="城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50" y="2865755"/>
            <a:ext cx="2702560" cy="1803400"/>
          </a:xfrm>
          <a:prstGeom prst="rect">
            <a:avLst/>
          </a:prstGeom>
        </p:spPr>
      </p:pic>
      <p:cxnSp>
        <p:nvCxnSpPr>
          <p:cNvPr id="37" name="直接连接符 36"/>
          <p:cNvCxnSpPr/>
          <p:nvPr/>
        </p:nvCxnSpPr>
        <p:spPr>
          <a:xfrm flipV="1">
            <a:off x="5974715" y="2017395"/>
            <a:ext cx="0" cy="784860"/>
          </a:xfrm>
          <a:prstGeom prst="line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907915" y="1302385"/>
            <a:ext cx="21336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三角形 39"/>
          <p:cNvSpPr/>
          <p:nvPr/>
        </p:nvSpPr>
        <p:spPr>
          <a:xfrm>
            <a:off x="0" y="4493172"/>
            <a:ext cx="2743200" cy="2364828"/>
          </a:xfrm>
          <a:prstGeom prst="triangle">
            <a:avLst>
              <a:gd name="adj" fmla="val 0"/>
            </a:avLst>
          </a:prstGeom>
          <a:solidFill>
            <a:srgbClr val="E9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545904" y="357774"/>
            <a:ext cx="2084294" cy="821125"/>
            <a:chOff x="5567083" y="1079668"/>
            <a:chExt cx="2084294" cy="821125"/>
          </a:xfrm>
        </p:grpSpPr>
        <p:sp>
          <p:nvSpPr>
            <p:cNvPr id="3" name="矩形 2"/>
            <p:cNvSpPr/>
            <p:nvPr/>
          </p:nvSpPr>
          <p:spPr>
            <a:xfrm>
              <a:off x="5567083" y="1156447"/>
              <a:ext cx="111822" cy="744346"/>
            </a:xfrm>
            <a:prstGeom prst="rect">
              <a:avLst/>
            </a:prstGeom>
            <a:solidFill>
              <a:srgbClr val="E95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24917" y="1079668"/>
              <a:ext cx="182646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id-ID" sz="2000" b="1" spc="300" dirty="0">
                  <a:solidFill>
                    <a:srgbClr val="2E2E3F"/>
                  </a:solidFill>
                  <a:latin typeface="Century Gothic" panose="020B0502020202020204" pitchFamily="34" charset="0"/>
                  <a:ea typeface="微软雅黑" panose="020B0503020204020204" charset="-122"/>
                  <a:cs typeface="Segoe UI Light" panose="020B0502040204020203" pitchFamily="34" charset="0"/>
                </a:rPr>
                <a:t>方案</a:t>
              </a: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1227472" y="1985915"/>
            <a:ext cx="720000" cy="720000"/>
            <a:chOff x="1469519" y="2120386"/>
            <a:chExt cx="720000" cy="720000"/>
          </a:xfrm>
        </p:grpSpPr>
        <p:sp>
          <p:nvSpPr>
            <p:cNvPr id="7" name="islide"/>
            <p:cNvSpPr/>
            <p:nvPr/>
          </p:nvSpPr>
          <p:spPr bwMode="auto">
            <a:xfrm>
              <a:off x="1469519" y="2120386"/>
              <a:ext cx="720000" cy="720000"/>
            </a:xfrm>
            <a:prstGeom prst="rect">
              <a:avLst/>
            </a:prstGeom>
            <a:solidFill>
              <a:srgbClr val="2E2E3F"/>
            </a:solidFill>
            <a:ln w="25400">
              <a:noFill/>
              <a:miter lim="800000"/>
            </a:ln>
          </p:spPr>
          <p:txBody>
            <a:bodyPr anchor="ctr"/>
            <a:lstStyle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  <p:sp>
          <p:nvSpPr>
            <p:cNvPr id="8" name="íślîďè"/>
            <p:cNvSpPr/>
            <p:nvPr/>
          </p:nvSpPr>
          <p:spPr bwMode="auto">
            <a:xfrm>
              <a:off x="1660076" y="2309659"/>
              <a:ext cx="338886" cy="341455"/>
            </a:xfrm>
            <a:custGeom>
              <a:avLst/>
              <a:gdLst>
                <a:gd name="T0" fmla="*/ 113 w 132"/>
                <a:gd name="T1" fmla="*/ 0 h 133"/>
                <a:gd name="T2" fmla="*/ 113 w 132"/>
                <a:gd name="T3" fmla="*/ 29 h 133"/>
                <a:gd name="T4" fmla="*/ 19 w 132"/>
                <a:gd name="T5" fmla="*/ 29 h 133"/>
                <a:gd name="T6" fmla="*/ 19 w 132"/>
                <a:gd name="T7" fmla="*/ 0 h 133"/>
                <a:gd name="T8" fmla="*/ 0 w 132"/>
                <a:gd name="T9" fmla="*/ 0 h 133"/>
                <a:gd name="T10" fmla="*/ 0 w 132"/>
                <a:gd name="T11" fmla="*/ 133 h 133"/>
                <a:gd name="T12" fmla="*/ 132 w 132"/>
                <a:gd name="T13" fmla="*/ 133 h 133"/>
                <a:gd name="T14" fmla="*/ 132 w 132"/>
                <a:gd name="T15" fmla="*/ 0 h 133"/>
                <a:gd name="T16" fmla="*/ 113 w 132"/>
                <a:gd name="T17" fmla="*/ 0 h 133"/>
                <a:gd name="T18" fmla="*/ 61 w 132"/>
                <a:gd name="T19" fmla="*/ 111 h 133"/>
                <a:gd name="T20" fmla="*/ 54 w 132"/>
                <a:gd name="T21" fmla="*/ 107 h 133"/>
                <a:gd name="T22" fmla="*/ 28 w 132"/>
                <a:gd name="T23" fmla="*/ 78 h 133"/>
                <a:gd name="T24" fmla="*/ 42 w 132"/>
                <a:gd name="T25" fmla="*/ 66 h 133"/>
                <a:gd name="T26" fmla="*/ 61 w 132"/>
                <a:gd name="T27" fmla="*/ 85 h 133"/>
                <a:gd name="T28" fmla="*/ 99 w 132"/>
                <a:gd name="T29" fmla="*/ 47 h 133"/>
                <a:gd name="T30" fmla="*/ 113 w 132"/>
                <a:gd name="T31" fmla="*/ 62 h 133"/>
                <a:gd name="T32" fmla="*/ 61 w 132"/>
                <a:gd name="T33" fmla="*/ 11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33">
                  <a:moveTo>
                    <a:pt x="113" y="0"/>
                  </a:moveTo>
                  <a:lnTo>
                    <a:pt x="113" y="29"/>
                  </a:lnTo>
                  <a:lnTo>
                    <a:pt x="19" y="2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132" y="133"/>
                  </a:lnTo>
                  <a:lnTo>
                    <a:pt x="132" y="0"/>
                  </a:lnTo>
                  <a:lnTo>
                    <a:pt x="113" y="0"/>
                  </a:lnTo>
                  <a:close/>
                  <a:moveTo>
                    <a:pt x="61" y="111"/>
                  </a:moveTo>
                  <a:lnTo>
                    <a:pt x="54" y="107"/>
                  </a:lnTo>
                  <a:lnTo>
                    <a:pt x="28" y="78"/>
                  </a:lnTo>
                  <a:lnTo>
                    <a:pt x="42" y="66"/>
                  </a:lnTo>
                  <a:lnTo>
                    <a:pt x="61" y="85"/>
                  </a:lnTo>
                  <a:lnTo>
                    <a:pt x="99" y="47"/>
                  </a:lnTo>
                  <a:lnTo>
                    <a:pt x="113" y="62"/>
                  </a:lnTo>
                  <a:lnTo>
                    <a:pt x="61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119510" y="1936187"/>
            <a:ext cx="3923566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想办法获取到酒店数据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119510" y="3566605"/>
            <a:ext cx="392356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将酒店数据保存到本地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119510" y="5041350"/>
            <a:ext cx="392356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数据做分析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43920" y="3189142"/>
            <a:ext cx="5548080" cy="3701609"/>
          </a:xfrm>
          <a:prstGeom prst="rect">
            <a:avLst/>
          </a:prstGeom>
        </p:spPr>
      </p:pic>
      <p:grpSp>
        <p:nvGrpSpPr>
          <p:cNvPr id="42" name="组 8"/>
          <p:cNvGrpSpPr/>
          <p:nvPr/>
        </p:nvGrpSpPr>
        <p:grpSpPr>
          <a:xfrm>
            <a:off x="1181752" y="3567065"/>
            <a:ext cx="720000" cy="720000"/>
            <a:chOff x="1469519" y="2120386"/>
            <a:chExt cx="720000" cy="720000"/>
          </a:xfrm>
        </p:grpSpPr>
        <p:sp>
          <p:nvSpPr>
            <p:cNvPr id="43" name="islide"/>
            <p:cNvSpPr/>
            <p:nvPr/>
          </p:nvSpPr>
          <p:spPr bwMode="auto">
            <a:xfrm>
              <a:off x="1469519" y="2120386"/>
              <a:ext cx="720000" cy="720000"/>
            </a:xfrm>
            <a:prstGeom prst="rect">
              <a:avLst/>
            </a:prstGeom>
            <a:solidFill>
              <a:srgbClr val="2E2E3F"/>
            </a:solidFill>
            <a:ln w="25400">
              <a:noFill/>
              <a:miter lim="800000"/>
            </a:ln>
          </p:spPr>
          <p:txBody>
            <a:bodyPr anchor="ctr"/>
            <a:lstStyle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  <p:sp>
          <p:nvSpPr>
            <p:cNvPr id="44" name="íślîďè"/>
            <p:cNvSpPr/>
            <p:nvPr/>
          </p:nvSpPr>
          <p:spPr bwMode="auto">
            <a:xfrm>
              <a:off x="1660076" y="2309659"/>
              <a:ext cx="338886" cy="341455"/>
            </a:xfrm>
            <a:custGeom>
              <a:avLst/>
              <a:gdLst>
                <a:gd name="T0" fmla="*/ 113 w 132"/>
                <a:gd name="T1" fmla="*/ 0 h 133"/>
                <a:gd name="T2" fmla="*/ 113 w 132"/>
                <a:gd name="T3" fmla="*/ 29 h 133"/>
                <a:gd name="T4" fmla="*/ 19 w 132"/>
                <a:gd name="T5" fmla="*/ 29 h 133"/>
                <a:gd name="T6" fmla="*/ 19 w 132"/>
                <a:gd name="T7" fmla="*/ 0 h 133"/>
                <a:gd name="T8" fmla="*/ 0 w 132"/>
                <a:gd name="T9" fmla="*/ 0 h 133"/>
                <a:gd name="T10" fmla="*/ 0 w 132"/>
                <a:gd name="T11" fmla="*/ 133 h 133"/>
                <a:gd name="T12" fmla="*/ 132 w 132"/>
                <a:gd name="T13" fmla="*/ 133 h 133"/>
                <a:gd name="T14" fmla="*/ 132 w 132"/>
                <a:gd name="T15" fmla="*/ 0 h 133"/>
                <a:gd name="T16" fmla="*/ 113 w 132"/>
                <a:gd name="T17" fmla="*/ 0 h 133"/>
                <a:gd name="T18" fmla="*/ 61 w 132"/>
                <a:gd name="T19" fmla="*/ 111 h 133"/>
                <a:gd name="T20" fmla="*/ 54 w 132"/>
                <a:gd name="T21" fmla="*/ 107 h 133"/>
                <a:gd name="T22" fmla="*/ 28 w 132"/>
                <a:gd name="T23" fmla="*/ 78 h 133"/>
                <a:gd name="T24" fmla="*/ 42 w 132"/>
                <a:gd name="T25" fmla="*/ 66 h 133"/>
                <a:gd name="T26" fmla="*/ 61 w 132"/>
                <a:gd name="T27" fmla="*/ 85 h 133"/>
                <a:gd name="T28" fmla="*/ 99 w 132"/>
                <a:gd name="T29" fmla="*/ 47 h 133"/>
                <a:gd name="T30" fmla="*/ 113 w 132"/>
                <a:gd name="T31" fmla="*/ 62 h 133"/>
                <a:gd name="T32" fmla="*/ 61 w 132"/>
                <a:gd name="T33" fmla="*/ 11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33">
                  <a:moveTo>
                    <a:pt x="113" y="0"/>
                  </a:moveTo>
                  <a:lnTo>
                    <a:pt x="113" y="29"/>
                  </a:lnTo>
                  <a:lnTo>
                    <a:pt x="19" y="2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132" y="133"/>
                  </a:lnTo>
                  <a:lnTo>
                    <a:pt x="132" y="0"/>
                  </a:lnTo>
                  <a:lnTo>
                    <a:pt x="113" y="0"/>
                  </a:lnTo>
                  <a:close/>
                  <a:moveTo>
                    <a:pt x="61" y="111"/>
                  </a:moveTo>
                  <a:lnTo>
                    <a:pt x="54" y="107"/>
                  </a:lnTo>
                  <a:lnTo>
                    <a:pt x="28" y="78"/>
                  </a:lnTo>
                  <a:lnTo>
                    <a:pt x="42" y="66"/>
                  </a:lnTo>
                  <a:lnTo>
                    <a:pt x="61" y="85"/>
                  </a:lnTo>
                  <a:lnTo>
                    <a:pt x="99" y="47"/>
                  </a:lnTo>
                  <a:lnTo>
                    <a:pt x="113" y="62"/>
                  </a:lnTo>
                  <a:lnTo>
                    <a:pt x="61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</p:grpSp>
      <p:grpSp>
        <p:nvGrpSpPr>
          <p:cNvPr id="45" name="组 8"/>
          <p:cNvGrpSpPr/>
          <p:nvPr/>
        </p:nvGrpSpPr>
        <p:grpSpPr>
          <a:xfrm>
            <a:off x="1227472" y="5140595"/>
            <a:ext cx="720000" cy="720000"/>
            <a:chOff x="1469519" y="2120386"/>
            <a:chExt cx="720000" cy="720000"/>
          </a:xfrm>
        </p:grpSpPr>
        <p:sp>
          <p:nvSpPr>
            <p:cNvPr id="46" name="islide"/>
            <p:cNvSpPr/>
            <p:nvPr/>
          </p:nvSpPr>
          <p:spPr bwMode="auto">
            <a:xfrm>
              <a:off x="1469519" y="2120386"/>
              <a:ext cx="720000" cy="720000"/>
            </a:xfrm>
            <a:prstGeom prst="rect">
              <a:avLst/>
            </a:prstGeom>
            <a:solidFill>
              <a:srgbClr val="2E2E3F"/>
            </a:solidFill>
            <a:ln w="25400">
              <a:noFill/>
              <a:miter lim="800000"/>
            </a:ln>
          </p:spPr>
          <p:txBody>
            <a:bodyPr anchor="ctr"/>
            <a:lstStyle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  <p:sp>
          <p:nvSpPr>
            <p:cNvPr id="47" name="íślîďè"/>
            <p:cNvSpPr/>
            <p:nvPr/>
          </p:nvSpPr>
          <p:spPr bwMode="auto">
            <a:xfrm>
              <a:off x="1660076" y="2309659"/>
              <a:ext cx="338886" cy="341455"/>
            </a:xfrm>
            <a:custGeom>
              <a:avLst/>
              <a:gdLst>
                <a:gd name="T0" fmla="*/ 113 w 132"/>
                <a:gd name="T1" fmla="*/ 0 h 133"/>
                <a:gd name="T2" fmla="*/ 113 w 132"/>
                <a:gd name="T3" fmla="*/ 29 h 133"/>
                <a:gd name="T4" fmla="*/ 19 w 132"/>
                <a:gd name="T5" fmla="*/ 29 h 133"/>
                <a:gd name="T6" fmla="*/ 19 w 132"/>
                <a:gd name="T7" fmla="*/ 0 h 133"/>
                <a:gd name="T8" fmla="*/ 0 w 132"/>
                <a:gd name="T9" fmla="*/ 0 h 133"/>
                <a:gd name="T10" fmla="*/ 0 w 132"/>
                <a:gd name="T11" fmla="*/ 133 h 133"/>
                <a:gd name="T12" fmla="*/ 132 w 132"/>
                <a:gd name="T13" fmla="*/ 133 h 133"/>
                <a:gd name="T14" fmla="*/ 132 w 132"/>
                <a:gd name="T15" fmla="*/ 0 h 133"/>
                <a:gd name="T16" fmla="*/ 113 w 132"/>
                <a:gd name="T17" fmla="*/ 0 h 133"/>
                <a:gd name="T18" fmla="*/ 61 w 132"/>
                <a:gd name="T19" fmla="*/ 111 h 133"/>
                <a:gd name="T20" fmla="*/ 54 w 132"/>
                <a:gd name="T21" fmla="*/ 107 h 133"/>
                <a:gd name="T22" fmla="*/ 28 w 132"/>
                <a:gd name="T23" fmla="*/ 78 h 133"/>
                <a:gd name="T24" fmla="*/ 42 w 132"/>
                <a:gd name="T25" fmla="*/ 66 h 133"/>
                <a:gd name="T26" fmla="*/ 61 w 132"/>
                <a:gd name="T27" fmla="*/ 85 h 133"/>
                <a:gd name="T28" fmla="*/ 99 w 132"/>
                <a:gd name="T29" fmla="*/ 47 h 133"/>
                <a:gd name="T30" fmla="*/ 113 w 132"/>
                <a:gd name="T31" fmla="*/ 62 h 133"/>
                <a:gd name="T32" fmla="*/ 61 w 132"/>
                <a:gd name="T33" fmla="*/ 11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33">
                  <a:moveTo>
                    <a:pt x="113" y="0"/>
                  </a:moveTo>
                  <a:lnTo>
                    <a:pt x="113" y="29"/>
                  </a:lnTo>
                  <a:lnTo>
                    <a:pt x="19" y="2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132" y="133"/>
                  </a:lnTo>
                  <a:lnTo>
                    <a:pt x="132" y="0"/>
                  </a:lnTo>
                  <a:lnTo>
                    <a:pt x="113" y="0"/>
                  </a:lnTo>
                  <a:close/>
                  <a:moveTo>
                    <a:pt x="61" y="111"/>
                  </a:moveTo>
                  <a:lnTo>
                    <a:pt x="54" y="107"/>
                  </a:lnTo>
                  <a:lnTo>
                    <a:pt x="28" y="78"/>
                  </a:lnTo>
                  <a:lnTo>
                    <a:pt x="42" y="66"/>
                  </a:lnTo>
                  <a:lnTo>
                    <a:pt x="61" y="85"/>
                  </a:lnTo>
                  <a:lnTo>
                    <a:pt x="99" y="47"/>
                  </a:lnTo>
                  <a:lnTo>
                    <a:pt x="113" y="62"/>
                  </a:lnTo>
                  <a:lnTo>
                    <a:pt x="61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90" dirty="0">
                <a:latin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37" grpId="0"/>
      <p:bldP spid="38" grpId="0"/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05,&quot;width&quot;:1555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05,&quot;width&quot;:155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000,&quot;width&quot;:15000}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412</Words>
  <Application>Microsoft Office PowerPoint</Application>
  <PresentationFormat>宽屏</PresentationFormat>
  <Paragraphs>95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Avenir Book Oblique</vt:lpstr>
      <vt:lpstr>宋体</vt:lpstr>
      <vt:lpstr>微软雅黑</vt:lpstr>
      <vt:lpstr>Arial</vt:lpstr>
      <vt:lpstr>Calibri</vt:lpstr>
      <vt:lpstr>Calibri Light</vt:lpstr>
      <vt:lpstr>Century Gothic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红蓝商务</dc:title>
  <dc:creator>第一PPT</dc:creator>
  <cp:keywords>www.1ppt.com</cp:keywords>
  <dc:description>www.1ppt.com</dc:description>
  <cp:lastModifiedBy>HJB133144522@163.com</cp:lastModifiedBy>
  <cp:revision>173</cp:revision>
  <dcterms:created xsi:type="dcterms:W3CDTF">2017-08-18T03:02:00Z</dcterms:created>
  <dcterms:modified xsi:type="dcterms:W3CDTF">2020-09-29T09:17:40Z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